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:in und Datum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Autor:in und Datum</a:t>
            </a:r>
          </a:p>
        </p:txBody>
      </p:sp>
      <p:sp>
        <p:nvSpPr>
          <p:cNvPr id="12" name="Titel der Präsentation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Titel der Präsentation</a:t>
            </a:r>
          </a:p>
        </p:txBody>
      </p:sp>
      <p:sp>
        <p:nvSpPr>
          <p:cNvPr id="13" name="Textebene 1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Präsentationsuntertitel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Foliennumm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üne, hügelige Landschaft"/>
          <p:cNvSpPr/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el der Präsentatio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Titel der Präsentation</a:t>
            </a:r>
          </a:p>
        </p:txBody>
      </p:sp>
      <p:sp>
        <p:nvSpPr>
          <p:cNvPr id="23" name="Autor:in und Datum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Autor:in und Datum</a:t>
            </a:r>
          </a:p>
        </p:txBody>
      </p:sp>
      <p:sp>
        <p:nvSpPr>
          <p:cNvPr id="24" name="Textebene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Präsentationsuntertitel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lientitel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Folientitel</a:t>
            </a:r>
          </a:p>
        </p:txBody>
      </p:sp>
      <p:sp>
        <p:nvSpPr>
          <p:cNvPr id="33" name="Textebene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Folien-Untertitel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Moosbedeckte Felsen"/>
          <p:cNvSpPr/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Folien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lien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43" name="Folien-Untertitel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Folien-Untertitel</a:t>
            </a:r>
          </a:p>
        </p:txBody>
      </p:sp>
      <p:sp>
        <p:nvSpPr>
          <p:cNvPr id="44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olientitel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61" name="Folien-Untertitel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Folien-Untertitel</a:t>
            </a:r>
          </a:p>
        </p:txBody>
      </p:sp>
      <p:sp>
        <p:nvSpPr>
          <p:cNvPr id="62" name="Textebene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Große Felsformation unter dunklen Wolken mit einem Pfad im Vordergrund"/>
          <p:cNvSpPr/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el des Abschnitts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Titel des Abschnitts</a:t>
            </a:r>
          </a:p>
        </p:txBody>
      </p:sp>
      <p:sp>
        <p:nvSpPr>
          <p:cNvPr id="72" name="Folien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olientitel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80" name="Folien-Untertitel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Folien-Untertitel</a:t>
            </a:r>
          </a:p>
        </p:txBody>
      </p:sp>
      <p:sp>
        <p:nvSpPr>
          <p:cNvPr id="8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-Titel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Agenda-Titel</a:t>
            </a:r>
          </a:p>
        </p:txBody>
      </p:sp>
      <p:sp>
        <p:nvSpPr>
          <p:cNvPr id="89" name="Agenda-Untertitel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Agenda-Untertitel</a:t>
            </a:r>
          </a:p>
        </p:txBody>
      </p:sp>
      <p:sp>
        <p:nvSpPr>
          <p:cNvPr id="90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Agendathemen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uf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bene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Aufstellung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kt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kte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Fakten</a:t>
            </a:r>
          </a:p>
        </p:txBody>
      </p:sp>
      <p:sp>
        <p:nvSpPr>
          <p:cNvPr id="107" name="Textebene 1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Quellenangabe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Quellenangabe</a:t>
            </a:r>
          </a:p>
        </p:txBody>
      </p:sp>
      <p:sp>
        <p:nvSpPr>
          <p:cNvPr id="116" name="Textebene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„Bemerkenswert“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Stü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Nahaufnahme von Wildpflanzen, die zwischen Lavasteinen wachsen"/>
          <p:cNvSpPr/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Große Felsformation unter dunklen Wolken mit einem Pfad im Vordergrund"/>
          <p:cNvSpPr/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Nahaufnahme einer Wildpflanze, die zwischen Lavasteinen wächst"/>
          <p:cNvSpPr/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Wasserfall umgeben von einer grünen Felsenlandschaft"/>
          <p:cNvSpPr/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titel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Folientitel</a:t>
            </a:r>
          </a:p>
        </p:txBody>
      </p:sp>
      <p:sp>
        <p:nvSpPr>
          <p:cNvPr id="3" name="Textebene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5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HAPPYLAND"/>
          <p:cNvSpPr txBox="1"/>
          <p:nvPr/>
        </p:nvSpPr>
        <p:spPr>
          <a:xfrm>
            <a:off x="3048570" y="249792"/>
            <a:ext cx="18286860" cy="158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0">
                <a:latin typeface="Raleway Thin Bold"/>
                <a:ea typeface="Raleway Thin Bold"/>
                <a:cs typeface="Raleway Thin Bold"/>
                <a:sym typeface="Raleway Thin Bold"/>
              </a:defRPr>
            </a:lvl1pPr>
          </a:lstStyle>
          <a:p>
            <a:pPr/>
            <a:r>
              <a:t>HAPPYLAND</a:t>
            </a:r>
          </a:p>
        </p:txBody>
      </p:sp>
      <p:sp>
        <p:nvSpPr>
          <p:cNvPr id="152" name="Abgerundetes Rechteck"/>
          <p:cNvSpPr/>
          <p:nvPr/>
        </p:nvSpPr>
        <p:spPr>
          <a:xfrm>
            <a:off x="213555" y="147888"/>
            <a:ext cx="23956890" cy="13420224"/>
          </a:xfrm>
          <a:prstGeom prst="roundRect">
            <a:avLst>
              <a:gd name="adj" fmla="val 4472"/>
            </a:avLst>
          </a:prstGeom>
          <a:ln w="127000">
            <a:solidFill>
              <a:srgbClr val="FFD479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3" name="Rassismus ist…"/>
          <p:cNvSpPr txBox="1"/>
          <p:nvPr/>
        </p:nvSpPr>
        <p:spPr>
          <a:xfrm>
            <a:off x="2027257" y="2340899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solidFill>
                  <a:srgbClr val="FFD479"/>
                </a:solidFill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Rassismus ist…</a:t>
            </a:r>
          </a:p>
        </p:txBody>
      </p:sp>
      <p:sp>
        <p:nvSpPr>
          <p:cNvPr id="154" name="ein Vergehen der Anderen.…"/>
          <p:cNvSpPr txBox="1"/>
          <p:nvPr/>
        </p:nvSpPr>
        <p:spPr>
          <a:xfrm>
            <a:off x="1192303" y="3815182"/>
            <a:ext cx="8908748" cy="6710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ein Vergehen der Anderen.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etwas Grundschlechtes, das es zu verachten gilt.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NPD, Baseballschläger, Glatzen, Hoyerswerda, Hitler, Ku-Klux-Klan und AfD.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enorm moralisch aufgeladen und nicht ambivalent: denn </a:t>
            </a:r>
            <a:r>
              <a:rPr>
                <a:solidFill>
                  <a:srgbClr val="FFD479"/>
                </a:solidFill>
              </a:rPr>
              <a:t>rassistisch </a:t>
            </a:r>
            <a:r>
              <a:t>ist, wer schlecht ist.</a:t>
            </a:r>
          </a:p>
        </p:txBody>
      </p:sp>
      <p:sp>
        <p:nvSpPr>
          <p:cNvPr id="155" name="Abgerundetes Rechteck"/>
          <p:cNvSpPr/>
          <p:nvPr/>
        </p:nvSpPr>
        <p:spPr>
          <a:xfrm>
            <a:off x="625020" y="1944136"/>
            <a:ext cx="10043314" cy="8920882"/>
          </a:xfrm>
          <a:prstGeom prst="roundRect">
            <a:avLst>
              <a:gd name="adj" fmla="val 17698"/>
            </a:avLst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6" name="Das Wort Rassismus und andere Ismen haben in ihrem Selbstverständnis keinen Platz, spielen aber auch keine große Rolle (mehr) in dieser Welt.…"/>
          <p:cNvSpPr txBox="1"/>
          <p:nvPr/>
        </p:nvSpPr>
        <p:spPr>
          <a:xfrm>
            <a:off x="12938404" y="4604687"/>
            <a:ext cx="10865929" cy="8322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Das Wort </a:t>
            </a:r>
            <a:r>
              <a:rPr>
                <a:solidFill>
                  <a:srgbClr val="FFD479"/>
                </a:solidFill>
              </a:rPr>
              <a:t>Rassismus</a:t>
            </a:r>
            <a:r>
              <a:t> und andere Ismen haben in ihrem Selbstverständnis keinen Platz, spielen aber auch keine große Rolle (mehr) in dieser Welt.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rPr>
                <a:solidFill>
                  <a:srgbClr val="FFD479"/>
                </a:solidFill>
              </a:rPr>
              <a:t>Rassismus</a:t>
            </a:r>
            <a:r>
              <a:t> passiert mit Vorsatz. (Deshalb trägt jemand, der ohne Vorsatz handelt keine Verantwortung.)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Happyländer:innen entscheiden, wie das Gesagte beim Empfangenden ankommt, wie es sich anfühlt und anzufühlen hat.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Es ist eine schwere Beleidigung, des </a:t>
            </a:r>
            <a:r>
              <a:rPr>
                <a:solidFill>
                  <a:srgbClr val="FFD479"/>
                </a:solidFill>
              </a:rPr>
              <a:t>Rassismus</a:t>
            </a:r>
            <a:r>
              <a:t> bezichtigt zu werden.</a:t>
            </a:r>
          </a:p>
        </p:txBody>
      </p:sp>
      <p:sp>
        <p:nvSpPr>
          <p:cNvPr id="157" name="Happyländer:innen"/>
          <p:cNvSpPr txBox="1"/>
          <p:nvPr/>
        </p:nvSpPr>
        <p:spPr>
          <a:xfrm>
            <a:off x="13552516" y="3089724"/>
            <a:ext cx="9134981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Happyländer:innen</a:t>
            </a:r>
          </a:p>
        </p:txBody>
      </p:sp>
      <p:sp>
        <p:nvSpPr>
          <p:cNvPr id="158" name="Abgerundetes Rechteck"/>
          <p:cNvSpPr/>
          <p:nvPr/>
        </p:nvSpPr>
        <p:spPr>
          <a:xfrm>
            <a:off x="12467140" y="2873565"/>
            <a:ext cx="11305733" cy="10245784"/>
          </a:xfrm>
          <a:prstGeom prst="roundRect">
            <a:avLst>
              <a:gd name="adj" fmla="val 15409"/>
            </a:avLst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9" name="exit RACSIM – Tupoka Ogette"/>
          <p:cNvSpPr txBox="1"/>
          <p:nvPr/>
        </p:nvSpPr>
        <p:spPr>
          <a:xfrm>
            <a:off x="416176" y="12503751"/>
            <a:ext cx="6728795" cy="69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exit RACSIM – Tupoka Ogette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5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HAPPYLÄNDER der Ismen"/>
          <p:cNvSpPr txBox="1"/>
          <p:nvPr/>
        </p:nvSpPr>
        <p:spPr>
          <a:xfrm>
            <a:off x="3048570" y="249792"/>
            <a:ext cx="18286860" cy="158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0">
                <a:latin typeface="Raleway Thin Bold"/>
                <a:ea typeface="Raleway Thin Bold"/>
                <a:cs typeface="Raleway Thin Bold"/>
                <a:sym typeface="Raleway Thin Bold"/>
              </a:defRPr>
            </a:lvl1pPr>
          </a:lstStyle>
          <a:p>
            <a:pPr/>
            <a:r>
              <a:t>HAPPYLÄNDER der Ismen</a:t>
            </a:r>
          </a:p>
        </p:txBody>
      </p:sp>
      <p:sp>
        <p:nvSpPr>
          <p:cNvPr id="162" name="Abgerundetes Rechteck"/>
          <p:cNvSpPr/>
          <p:nvPr/>
        </p:nvSpPr>
        <p:spPr>
          <a:xfrm>
            <a:off x="213555" y="147888"/>
            <a:ext cx="23956890" cy="13420224"/>
          </a:xfrm>
          <a:prstGeom prst="roundRect">
            <a:avLst>
              <a:gd name="adj" fmla="val 4472"/>
            </a:avLst>
          </a:prstGeom>
          <a:ln w="127000">
            <a:solidFill>
              <a:srgbClr val="FFD479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3" name="…ismus ist…"/>
          <p:cNvSpPr txBox="1"/>
          <p:nvPr/>
        </p:nvSpPr>
        <p:spPr>
          <a:xfrm>
            <a:off x="2027257" y="2340899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solidFill>
                  <a:srgbClr val="FFD479"/>
                </a:solidFill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…ismus ist…</a:t>
            </a:r>
          </a:p>
        </p:txBody>
      </p:sp>
      <p:sp>
        <p:nvSpPr>
          <p:cNvPr id="164" name="ein Vergehen der Anderen.…"/>
          <p:cNvSpPr txBox="1"/>
          <p:nvPr/>
        </p:nvSpPr>
        <p:spPr>
          <a:xfrm>
            <a:off x="1079187" y="4083786"/>
            <a:ext cx="9134980" cy="6173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ein Vergehen der Anderen.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etwas Grundschlechtes, das es zu verachten gilt.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immer eine extreme Grenzüberschreitung.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enorm moralisch aufgeladen und nicht ambivalent: denn </a:t>
            </a:r>
            <a:r>
              <a:rPr>
                <a:solidFill>
                  <a:srgbClr val="FFD479"/>
                </a:solidFill>
              </a:rPr>
              <a:t>…istisch</a:t>
            </a:r>
            <a:r>
              <a:t> ist, wer schlecht ist.</a:t>
            </a:r>
          </a:p>
        </p:txBody>
      </p:sp>
      <p:sp>
        <p:nvSpPr>
          <p:cNvPr id="165" name="Abgerundetes Rechteck"/>
          <p:cNvSpPr/>
          <p:nvPr/>
        </p:nvSpPr>
        <p:spPr>
          <a:xfrm>
            <a:off x="625020" y="1944136"/>
            <a:ext cx="10043314" cy="8920882"/>
          </a:xfrm>
          <a:prstGeom prst="roundRect">
            <a:avLst>
              <a:gd name="adj" fmla="val 17698"/>
            </a:avLst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6" name="Das Wort …ismus und andere Ismen haben in ihrem Selbstverständnis keinen Platz, spielen aber auch keine große Rolle (mehr) in dieser Welt.…"/>
          <p:cNvSpPr txBox="1"/>
          <p:nvPr/>
        </p:nvSpPr>
        <p:spPr>
          <a:xfrm>
            <a:off x="11911342" y="4688866"/>
            <a:ext cx="11490372" cy="8322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Das Wort </a:t>
            </a:r>
            <a:r>
              <a:rPr>
                <a:solidFill>
                  <a:srgbClr val="FFD479"/>
                </a:solidFill>
              </a:rPr>
              <a:t>…ismus</a:t>
            </a:r>
            <a:r>
              <a:t> und andere Ismen haben in ihrem Selbstverständnis keinen Platz, spielen aber auch keine große Rolle (mehr) in dieser Welt.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rPr>
                <a:solidFill>
                  <a:srgbClr val="FFD479"/>
                </a:solidFill>
              </a:rPr>
              <a:t>…ismus</a:t>
            </a:r>
            <a:r>
              <a:t> passiert mit Vorsatz. (Deshalb trägt jemand, der ohne Vorsatz handelt keine Verantwortung.)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Happyländer:innen entscheiden, wie das Gesagte beim Empfangenden ankommt, wie es sich anfühlt und anzufühlen hat.</a:t>
            </a:r>
          </a:p>
          <a:p>
            <a:pPr marL="1016000" indent="-10160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000">
                <a:latin typeface="Raleway Thin Regular"/>
                <a:ea typeface="Raleway Thin Regular"/>
                <a:cs typeface="Raleway Thin Regular"/>
                <a:sym typeface="Raleway Thin Regular"/>
              </a:defRPr>
            </a:pPr>
            <a:r>
              <a:t>Es ist eine schwere Beleidigung, des </a:t>
            </a:r>
            <a:r>
              <a:rPr>
                <a:solidFill>
                  <a:srgbClr val="FFD479"/>
                </a:solidFill>
              </a:rPr>
              <a:t>…ismus</a:t>
            </a:r>
            <a:r>
              <a:t> bezichtigt zu werden.</a:t>
            </a:r>
          </a:p>
        </p:txBody>
      </p:sp>
      <p:sp>
        <p:nvSpPr>
          <p:cNvPr id="167" name="Happyländer:innen"/>
          <p:cNvSpPr txBox="1"/>
          <p:nvPr/>
        </p:nvSpPr>
        <p:spPr>
          <a:xfrm>
            <a:off x="13089038" y="3258083"/>
            <a:ext cx="913498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solidFill>
                  <a:srgbClr val="FFD479"/>
                </a:solidFill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Happyländer:innen</a:t>
            </a:r>
          </a:p>
        </p:txBody>
      </p:sp>
      <p:sp>
        <p:nvSpPr>
          <p:cNvPr id="168" name="Abgerundetes Rechteck"/>
          <p:cNvSpPr/>
          <p:nvPr/>
        </p:nvSpPr>
        <p:spPr>
          <a:xfrm>
            <a:off x="11624364" y="3026473"/>
            <a:ext cx="12064329" cy="10245784"/>
          </a:xfrm>
          <a:prstGeom prst="roundRect">
            <a:avLst>
              <a:gd name="adj" fmla="val 15409"/>
            </a:avLst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5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HAPPYLÄNDER der Ismen"/>
          <p:cNvSpPr txBox="1"/>
          <p:nvPr/>
        </p:nvSpPr>
        <p:spPr>
          <a:xfrm>
            <a:off x="3048570" y="1372186"/>
            <a:ext cx="18286860" cy="158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0">
                <a:latin typeface="Raleway Thin Bold"/>
                <a:ea typeface="Raleway Thin Bold"/>
                <a:cs typeface="Raleway Thin Bold"/>
                <a:sym typeface="Raleway Thin Bold"/>
              </a:defRPr>
            </a:lvl1pPr>
          </a:lstStyle>
          <a:p>
            <a:pPr/>
            <a:r>
              <a:t>HAPPYLÄNDER der Ismen</a:t>
            </a:r>
          </a:p>
        </p:txBody>
      </p:sp>
      <p:sp>
        <p:nvSpPr>
          <p:cNvPr id="171" name="Abgerundetes Rechteck"/>
          <p:cNvSpPr/>
          <p:nvPr/>
        </p:nvSpPr>
        <p:spPr>
          <a:xfrm>
            <a:off x="213555" y="147888"/>
            <a:ext cx="23956890" cy="13420224"/>
          </a:xfrm>
          <a:prstGeom prst="roundRect">
            <a:avLst>
              <a:gd name="adj" fmla="val 4472"/>
            </a:avLst>
          </a:prstGeom>
          <a:ln w="127000">
            <a:solidFill>
              <a:srgbClr val="FFD479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D479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2" name="Rassismus"/>
          <p:cNvSpPr txBox="1"/>
          <p:nvPr/>
        </p:nvSpPr>
        <p:spPr>
          <a:xfrm>
            <a:off x="3219800" y="4765791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Rassismus</a:t>
            </a:r>
          </a:p>
        </p:txBody>
      </p:sp>
      <p:sp>
        <p:nvSpPr>
          <p:cNvPr id="173" name="Sexismus"/>
          <p:cNvSpPr txBox="1"/>
          <p:nvPr/>
        </p:nvSpPr>
        <p:spPr>
          <a:xfrm>
            <a:off x="13925360" y="4765791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Sexismus</a:t>
            </a:r>
          </a:p>
        </p:txBody>
      </p:sp>
      <p:sp>
        <p:nvSpPr>
          <p:cNvPr id="174" name="Klassismus"/>
          <p:cNvSpPr txBox="1"/>
          <p:nvPr/>
        </p:nvSpPr>
        <p:spPr>
          <a:xfrm>
            <a:off x="3219800" y="7502356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Klassismus</a:t>
            </a:r>
          </a:p>
        </p:txBody>
      </p:sp>
      <p:sp>
        <p:nvSpPr>
          <p:cNvPr id="175" name="Ableismus"/>
          <p:cNvSpPr txBox="1"/>
          <p:nvPr/>
        </p:nvSpPr>
        <p:spPr>
          <a:xfrm>
            <a:off x="13925360" y="7502356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Ableismus</a:t>
            </a:r>
          </a:p>
        </p:txBody>
      </p:sp>
      <p:sp>
        <p:nvSpPr>
          <p:cNvPr id="176" name="Adultismus"/>
          <p:cNvSpPr txBox="1"/>
          <p:nvPr/>
        </p:nvSpPr>
        <p:spPr>
          <a:xfrm>
            <a:off x="3219800" y="10237539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Adultismus</a:t>
            </a:r>
          </a:p>
        </p:txBody>
      </p:sp>
      <p:sp>
        <p:nvSpPr>
          <p:cNvPr id="177" name="Speziesismus"/>
          <p:cNvSpPr txBox="1"/>
          <p:nvPr/>
        </p:nvSpPr>
        <p:spPr>
          <a:xfrm>
            <a:off x="13925360" y="10237539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Speziesismus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5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HAPPYLÄNDER der Ismen verlassen"/>
          <p:cNvSpPr txBox="1"/>
          <p:nvPr/>
        </p:nvSpPr>
        <p:spPr>
          <a:xfrm>
            <a:off x="1091855" y="1998702"/>
            <a:ext cx="22200291" cy="158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0">
                <a:latin typeface="Raleway Thin Bold"/>
                <a:ea typeface="Raleway Thin Bold"/>
                <a:cs typeface="Raleway Thin Bold"/>
                <a:sym typeface="Raleway Thin Bold"/>
              </a:defRPr>
            </a:lvl1pPr>
          </a:lstStyle>
          <a:p>
            <a:pPr/>
            <a:r>
              <a:t>HAPPYLÄNDER der Ismen verlassen</a:t>
            </a:r>
          </a:p>
        </p:txBody>
      </p:sp>
      <p:sp>
        <p:nvSpPr>
          <p:cNvPr id="180" name="Abgerundetes Rechteck"/>
          <p:cNvSpPr/>
          <p:nvPr/>
        </p:nvSpPr>
        <p:spPr>
          <a:xfrm>
            <a:off x="213555" y="147888"/>
            <a:ext cx="23956890" cy="13420224"/>
          </a:xfrm>
          <a:prstGeom prst="roundRect">
            <a:avLst>
              <a:gd name="adj" fmla="val 4472"/>
            </a:avLst>
          </a:prstGeom>
          <a:ln w="127000">
            <a:solidFill>
              <a:srgbClr val="FFD479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D479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1" name="Die große Chance, wenn du Happyländer verlässt: Wir können uns neu begegnen. Du wirst neue Erfahrungen machen und kannst die Welt ein bisschen besser machen, für dich und uns alle."/>
          <p:cNvSpPr txBox="1"/>
          <p:nvPr/>
        </p:nvSpPr>
        <p:spPr>
          <a:xfrm>
            <a:off x="2016704" y="6195470"/>
            <a:ext cx="20350593" cy="3907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69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Die große Chance, wenn du Happyländer verlässt: Wir können uns neu begegnen. Du wirst neue Erfahrungen machen und kannst die Welt ein bisschen besser machen, für dich und uns alle.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85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HAPPYLÄNDER der Ismen"/>
          <p:cNvSpPr txBox="1"/>
          <p:nvPr/>
        </p:nvSpPr>
        <p:spPr>
          <a:xfrm>
            <a:off x="3048570" y="1152966"/>
            <a:ext cx="18286860" cy="158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0">
                <a:latin typeface="Raleway Thin Bold"/>
                <a:ea typeface="Raleway Thin Bold"/>
                <a:cs typeface="Raleway Thin Bold"/>
                <a:sym typeface="Raleway Thin Bold"/>
              </a:defRPr>
            </a:lvl1pPr>
          </a:lstStyle>
          <a:p>
            <a:pPr/>
            <a:r>
              <a:t>HAPPYLÄNDER der Ismen</a:t>
            </a:r>
          </a:p>
        </p:txBody>
      </p:sp>
      <p:sp>
        <p:nvSpPr>
          <p:cNvPr id="184" name="Abgerundetes Rechteck"/>
          <p:cNvSpPr/>
          <p:nvPr/>
        </p:nvSpPr>
        <p:spPr>
          <a:xfrm>
            <a:off x="213555" y="147888"/>
            <a:ext cx="23956890" cy="13420224"/>
          </a:xfrm>
          <a:prstGeom prst="roundRect">
            <a:avLst>
              <a:gd name="adj" fmla="val 4472"/>
            </a:avLst>
          </a:prstGeom>
          <a:ln w="127000">
            <a:solidFill>
              <a:srgbClr val="FFD479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D479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5" name="Rassismus"/>
          <p:cNvSpPr txBox="1"/>
          <p:nvPr/>
        </p:nvSpPr>
        <p:spPr>
          <a:xfrm>
            <a:off x="3219800" y="3474426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Rassismus</a:t>
            </a:r>
          </a:p>
        </p:txBody>
      </p:sp>
      <p:sp>
        <p:nvSpPr>
          <p:cNvPr id="186" name="Sexismus"/>
          <p:cNvSpPr txBox="1"/>
          <p:nvPr/>
        </p:nvSpPr>
        <p:spPr>
          <a:xfrm>
            <a:off x="13925360" y="3474426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Sexismus</a:t>
            </a:r>
          </a:p>
        </p:txBody>
      </p:sp>
      <p:sp>
        <p:nvSpPr>
          <p:cNvPr id="187" name="Klassismus"/>
          <p:cNvSpPr txBox="1"/>
          <p:nvPr/>
        </p:nvSpPr>
        <p:spPr>
          <a:xfrm>
            <a:off x="3219800" y="6210991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Klassismus</a:t>
            </a:r>
          </a:p>
        </p:txBody>
      </p:sp>
      <p:sp>
        <p:nvSpPr>
          <p:cNvPr id="188" name="Ableismus"/>
          <p:cNvSpPr txBox="1"/>
          <p:nvPr/>
        </p:nvSpPr>
        <p:spPr>
          <a:xfrm>
            <a:off x="13925360" y="6210991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Ableismus</a:t>
            </a:r>
          </a:p>
        </p:txBody>
      </p:sp>
      <p:sp>
        <p:nvSpPr>
          <p:cNvPr id="189" name="Adultismus"/>
          <p:cNvSpPr txBox="1"/>
          <p:nvPr/>
        </p:nvSpPr>
        <p:spPr>
          <a:xfrm>
            <a:off x="3219800" y="8946174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Adultismus</a:t>
            </a:r>
          </a:p>
        </p:txBody>
      </p:sp>
      <p:sp>
        <p:nvSpPr>
          <p:cNvPr id="190" name="Speziesismus"/>
          <p:cNvSpPr txBox="1"/>
          <p:nvPr/>
        </p:nvSpPr>
        <p:spPr>
          <a:xfrm>
            <a:off x="13925360" y="8946174"/>
            <a:ext cx="7238840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Speziesismus</a:t>
            </a:r>
          </a:p>
        </p:txBody>
      </p:sp>
      <p:sp>
        <p:nvSpPr>
          <p:cNvPr id="191" name="Welche Rolle spielen Macht und Norm?"/>
          <p:cNvSpPr txBox="1"/>
          <p:nvPr/>
        </p:nvSpPr>
        <p:spPr>
          <a:xfrm>
            <a:off x="2243296" y="11509837"/>
            <a:ext cx="19897407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8000">
                <a:latin typeface="Raleway Thin Regular"/>
                <a:ea typeface="Raleway Thin Regular"/>
                <a:cs typeface="Raleway Thin Regular"/>
                <a:sym typeface="Raleway Thin Regular"/>
              </a:defRPr>
            </a:lvl1pPr>
          </a:lstStyle>
          <a:p>
            <a:pPr/>
            <a:r>
              <a:t>Welche Rolle spielen Macht und Norm?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